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2"/>
  </p:notesMasterIdLst>
  <p:sldIdLst>
    <p:sldId id="267" r:id="rId2"/>
    <p:sldId id="268" r:id="rId3"/>
    <p:sldId id="269" r:id="rId4"/>
    <p:sldId id="271" r:id="rId5"/>
    <p:sldId id="287" r:id="rId6"/>
    <p:sldId id="266" r:id="rId7"/>
    <p:sldId id="293" r:id="rId8"/>
    <p:sldId id="294" r:id="rId9"/>
    <p:sldId id="295" r:id="rId10"/>
    <p:sldId id="277" r:id="rId11"/>
    <p:sldId id="272" r:id="rId12"/>
    <p:sldId id="289" r:id="rId13"/>
    <p:sldId id="297" r:id="rId14"/>
    <p:sldId id="296" r:id="rId15"/>
    <p:sldId id="285" r:id="rId16"/>
    <p:sldId id="278" r:id="rId17"/>
    <p:sldId id="257" r:id="rId18"/>
    <p:sldId id="258" r:id="rId19"/>
    <p:sldId id="259" r:id="rId20"/>
    <p:sldId id="275" r:id="rId21"/>
    <p:sldId id="280" r:id="rId22"/>
    <p:sldId id="279" r:id="rId23"/>
    <p:sldId id="281" r:id="rId24"/>
    <p:sldId id="282" r:id="rId25"/>
    <p:sldId id="283" r:id="rId26"/>
    <p:sldId id="284" r:id="rId27"/>
    <p:sldId id="292" r:id="rId28"/>
    <p:sldId id="299" r:id="rId29"/>
    <p:sldId id="298" r:id="rId30"/>
    <p:sldId id="291" r:id="rId3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009900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6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244C0AD1-920A-494F-A3D7-D0E71D72A4C5}" type="datetimeFigureOut">
              <a:rPr lang="ru-RU"/>
              <a:pPr>
                <a:defRPr/>
              </a:pPr>
              <a:t>15.02.2018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C3B6164-565B-4B15-A449-A98DBF79A8A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0295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/>
          </a:p>
        </p:txBody>
      </p:sp>
      <p:sp>
        <p:nvSpPr>
          <p:cNvPr id="5" name="Прямоугольник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/>
          </a:p>
        </p:txBody>
      </p:sp>
      <p:sp>
        <p:nvSpPr>
          <p:cNvPr id="6" name="Прямоугольник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/>
          </a:p>
        </p:txBody>
      </p:sp>
      <p:sp>
        <p:nvSpPr>
          <p:cNvPr id="7" name="Прямоугольник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/>
          </a:p>
        </p:txBody>
      </p:sp>
      <p:sp>
        <p:nvSpPr>
          <p:cNvPr id="10" name="Прямая соединительная линия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11" name="Прямая соединительная линия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12" name="Прямая соединительная линия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13" name="Прямая соединительная линия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14" name="Прямая соединительная линия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15" name="Прямая соединительная линия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16" name="Прямоугольник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/>
          </a:p>
        </p:txBody>
      </p:sp>
      <p:sp>
        <p:nvSpPr>
          <p:cNvPr id="17" name="Овал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/>
          </a:p>
        </p:txBody>
      </p:sp>
      <p:sp>
        <p:nvSpPr>
          <p:cNvPr id="18" name="Овал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/>
          </a:p>
        </p:txBody>
      </p:sp>
      <p:sp>
        <p:nvSpPr>
          <p:cNvPr id="19" name="Овал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/>
          </a:p>
        </p:txBody>
      </p:sp>
      <p:sp>
        <p:nvSpPr>
          <p:cNvPr id="20" name="Овал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/>
          </a:p>
        </p:txBody>
      </p:sp>
      <p:sp>
        <p:nvSpPr>
          <p:cNvPr id="21" name="Овал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22" name="Дата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08C81B-151D-4429-BBCF-3A9225CEE588}" type="datetimeFigureOut">
              <a:rPr lang="ru-RU"/>
              <a:pPr>
                <a:defRPr/>
              </a:pPr>
              <a:t>15.02.2018</a:t>
            </a:fld>
            <a:endParaRPr lang="ru-RU"/>
          </a:p>
        </p:txBody>
      </p:sp>
      <p:sp>
        <p:nvSpPr>
          <p:cNvPr id="23" name="Нижний колонтитул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4" name="Номер слайда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97F418-BFEE-4EBC-8D89-08E86ED3593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F266CA-5DA6-4411-8216-FA93F02714EA}" type="datetimeFigureOut">
              <a:rPr lang="ru-RU"/>
              <a:pPr>
                <a:defRPr/>
              </a:pPr>
              <a:t>15.02.2018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84669-7058-41AC-BBBD-16BAAC3D76F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B00029-5D6A-42CC-9A97-9EB2CE18BF2A}" type="datetimeFigureOut">
              <a:rPr lang="ru-RU"/>
              <a:pPr>
                <a:defRPr/>
              </a:pPr>
              <a:t>15.02.2018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C38A9F-A3BE-4397-A6BE-EA3ADD7463E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4ABE73-155B-45F0-8E78-BA2F3D7B1906}" type="datetimeFigureOut">
              <a:rPr lang="ru-RU"/>
              <a:pPr>
                <a:defRPr/>
              </a:pPr>
              <a:t>15.02.2018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AD0ED-34AC-455B-AFDB-BE8DF64C1C0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42BD3858-6612-4DC9-9AA7-EE287EF9CE59}" type="datetimeFigureOut">
              <a:rPr lang="ru-RU"/>
              <a:pPr>
                <a:defRPr/>
              </a:pPr>
              <a:t>15.02.2018</a:t>
            </a:fld>
            <a:endParaRPr lang="ru-RU"/>
          </a:p>
        </p:txBody>
      </p:sp>
      <p:sp>
        <p:nvSpPr>
          <p:cNvPr id="5" name="Номер слайда 8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EC788E61-1445-4FFE-8ABC-8895DD9839F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Нижний колонтитул 9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/>
          </a:p>
        </p:txBody>
      </p:sp>
      <p:sp>
        <p:nvSpPr>
          <p:cNvPr id="5" name="Прямоугольник 9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/>
          </a:p>
        </p:txBody>
      </p:sp>
      <p:sp>
        <p:nvSpPr>
          <p:cNvPr id="6" name="Прямоугольник 10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/>
          </a:p>
        </p:txBody>
      </p:sp>
      <p:sp>
        <p:nvSpPr>
          <p:cNvPr id="7" name="Прямоугольник 11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/>
          </a:p>
        </p:txBody>
      </p:sp>
      <p:sp>
        <p:nvSpPr>
          <p:cNvPr id="8" name="Прямая соединительная линия 12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9" name="Прямая соединительная линия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10" name="Прямая соединительная линия 14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11" name="Прямая соединительная линия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12" name="Прямая соединительная линия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13" name="Прямоугольник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/>
          </a:p>
        </p:txBody>
      </p:sp>
      <p:sp>
        <p:nvSpPr>
          <p:cNvPr id="14" name="Овал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/>
          </a:p>
        </p:txBody>
      </p:sp>
      <p:sp>
        <p:nvSpPr>
          <p:cNvPr id="15" name="Овал 19"/>
          <p:cNvSpPr/>
          <p:nvPr/>
        </p:nvSpPr>
        <p:spPr bwMode="auto">
          <a:xfrm>
            <a:off x="1323975" y="4867275"/>
            <a:ext cx="642938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/>
          </a:p>
        </p:txBody>
      </p:sp>
      <p:sp>
        <p:nvSpPr>
          <p:cNvPr id="16" name="Овал 20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/>
          </a:p>
        </p:txBody>
      </p:sp>
      <p:sp>
        <p:nvSpPr>
          <p:cNvPr id="17" name="Овал 21"/>
          <p:cNvSpPr/>
          <p:nvPr/>
        </p:nvSpPr>
        <p:spPr bwMode="auto">
          <a:xfrm>
            <a:off x="1663700" y="5791200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/>
          </a:p>
        </p:txBody>
      </p:sp>
      <p:sp>
        <p:nvSpPr>
          <p:cNvPr id="18" name="Овал 22"/>
          <p:cNvSpPr/>
          <p:nvPr/>
        </p:nvSpPr>
        <p:spPr bwMode="auto">
          <a:xfrm>
            <a:off x="1879600" y="4479925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/>
          </a:p>
        </p:txBody>
      </p:sp>
      <p:sp>
        <p:nvSpPr>
          <p:cNvPr id="19" name="Прямая соединительная линия 25"/>
          <p:cNvSpPr>
            <a:spLocks noChangeShapeType="1"/>
          </p:cNvSpPr>
          <p:nvPr/>
        </p:nvSpPr>
        <p:spPr bwMode="auto">
          <a:xfrm>
            <a:off x="9097963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Дата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2875" y="1169988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8A03A-13FC-4697-B348-04D2BA919BC5}" type="datetimeFigureOut">
              <a:rPr lang="ru-RU"/>
              <a:pPr>
                <a:defRPr/>
              </a:pPr>
              <a:t>15.02.2018</a:t>
            </a:fld>
            <a:endParaRPr lang="ru-RU"/>
          </a:p>
        </p:txBody>
      </p:sp>
      <p:sp>
        <p:nvSpPr>
          <p:cNvPr id="21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78300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2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339850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382373-A0A9-451F-9841-24AD2DEC1B9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36A90D-ED61-4D87-A09C-20AE2EFD14D3}" type="datetimeFigureOut">
              <a:rPr lang="ru-RU"/>
              <a:pPr>
                <a:defRPr/>
              </a:pPr>
              <a:t>15.02.2018</a:t>
            </a:fld>
            <a:endParaRPr lang="ru-RU"/>
          </a:p>
        </p:txBody>
      </p:sp>
      <p:sp>
        <p:nvSpPr>
          <p:cNvPr id="6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5BEAA-621F-49C4-B001-F698A1738F4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082AEA-1595-442F-A9FE-2E7104D37E6F}" type="datetimeFigureOut">
              <a:rPr lang="ru-RU"/>
              <a:pPr>
                <a:defRPr/>
              </a:pPr>
              <a:t>15.02.2018</a:t>
            </a:fld>
            <a:endParaRPr lang="ru-RU"/>
          </a:p>
        </p:txBody>
      </p:sp>
      <p:sp>
        <p:nvSpPr>
          <p:cNvPr id="8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1BBCC-7C40-4A86-9674-DD99AC9F7AC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F928C377-928C-4824-AC6D-2513149949F4}" type="datetimeFigureOut">
              <a:rPr lang="ru-RU"/>
              <a:pPr>
                <a:defRPr/>
              </a:pPr>
              <a:t>15.02.2018</a:t>
            </a:fld>
            <a:endParaRPr lang="ru-RU"/>
          </a:p>
        </p:txBody>
      </p:sp>
      <p:sp>
        <p:nvSpPr>
          <p:cNvPr id="4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BED8181D-222D-48C9-A929-E9F56DF2BB3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5" name="Нижний колонтитул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915E47-82B8-4092-9B7C-884CF6A5792B}" type="datetimeFigureOut">
              <a:rPr lang="ru-RU"/>
              <a:pPr>
                <a:defRPr/>
              </a:pPr>
              <a:t>15.02.2018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F2C591-2587-457D-B2D3-089D669073E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ая соединительная линия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>
              <a:latin typeface="+mn-lt"/>
              <a:cs typeface="+mn-cs"/>
            </a:endParaRPr>
          </a:p>
        </p:txBody>
      </p:sp>
      <p:sp>
        <p:nvSpPr>
          <p:cNvPr id="6" name="Прямая соединительная линия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>
              <a:latin typeface="+mn-lt"/>
              <a:cs typeface="+mn-cs"/>
            </a:endParaRPr>
          </a:p>
        </p:txBody>
      </p:sp>
      <p:sp>
        <p:nvSpPr>
          <p:cNvPr id="7" name="Прямая соединительная линия 8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>
              <a:latin typeface="+mn-lt"/>
              <a:cs typeface="+mn-cs"/>
            </a:endParaRPr>
          </a:p>
        </p:txBody>
      </p:sp>
      <p:sp>
        <p:nvSpPr>
          <p:cNvPr id="8" name="Прямая соединительная линия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9" name="Прямоугольник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/>
          </a:p>
        </p:txBody>
      </p:sp>
      <p:sp>
        <p:nvSpPr>
          <p:cNvPr id="10" name="Прямая соединительная линия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11" name="Овал 13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/>
          <a:lstStyle>
            <a:lvl1pPr algn="l">
              <a:buNone/>
              <a:defRPr sz="2000" b="1" cap="small" baseline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8" name="Объект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2" name="Дата 20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3F1237AC-AD0A-49AE-A5FD-645B4D6732B0}" type="datetimeFigureOut">
              <a:rPr lang="ru-RU"/>
              <a:pPr>
                <a:defRPr/>
              </a:pPr>
              <a:t>15.02.2018</a:t>
            </a:fld>
            <a:endParaRPr lang="ru-RU"/>
          </a:p>
        </p:txBody>
      </p:sp>
      <p:sp>
        <p:nvSpPr>
          <p:cNvPr id="13" name="Номер слайда 2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B204EA77-CDEE-49C3-8DE2-B10C1874E9F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14" name="Нижний колонтитул 22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ая соединительная линия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6" name="Овал 12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/>
          </a:p>
        </p:txBody>
      </p:sp>
      <p:sp>
        <p:nvSpPr>
          <p:cNvPr id="7" name="Прямая соединительная линия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8" name="Прямоугольник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/>
          </a:p>
        </p:txBody>
      </p:sp>
      <p:sp>
        <p:nvSpPr>
          <p:cNvPr id="9" name="Прямая соединительная линия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10" name="Прямая соединительная линия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>
              <a:latin typeface="+mn-lt"/>
              <a:cs typeface="+mn-cs"/>
            </a:endParaRPr>
          </a:p>
        </p:txBody>
      </p:sp>
      <p:sp>
        <p:nvSpPr>
          <p:cNvPr id="11" name="Прямая соединительная линия 19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>
              <a:latin typeface="+mn-lt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spcCol="274320" rtlCol="0" fromWordArt="0" forceAA="0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Дата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DC73A49A-BE53-437E-865B-97CDB4A80E8A}" type="datetimeFigureOut">
              <a:rPr lang="ru-RU"/>
              <a:pPr>
                <a:defRPr/>
              </a:pPr>
              <a:t>15.02.2018</a:t>
            </a:fld>
            <a:endParaRPr lang="ru-RU"/>
          </a:p>
        </p:txBody>
      </p:sp>
      <p:sp>
        <p:nvSpPr>
          <p:cNvPr id="13" name="Номер слайда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936CDD47-6430-42BB-AC1C-81CB55BE2B8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14" name="Нижний колонтитул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>
              <a:latin typeface="+mn-lt"/>
              <a:cs typeface="+mn-cs"/>
            </a:endParaRPr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28" name="Текст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 rot="5400000">
            <a:off x="7589045" y="1081881"/>
            <a:ext cx="2011362" cy="384175"/>
          </a:xfrm>
          <a:prstGeom prst="rect">
            <a:avLst/>
          </a:prstGeom>
        </p:spPr>
        <p:txBody>
          <a:bodyPr vert="horz"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b="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24FB843-5BB9-4384-968D-DF49828006F3}" type="datetimeFigureOut">
              <a:rPr lang="ru-RU"/>
              <a:pPr>
                <a:defRPr/>
              </a:pPr>
              <a:t>15.02.2018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 rot="5400000">
            <a:off x="6989763" y="3736975"/>
            <a:ext cx="32004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b="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latin typeface="+mn-lt"/>
              <a:cs typeface="+mn-cs"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29588" y="5734050"/>
            <a:ext cx="609600" cy="520700"/>
          </a:xfrm>
          <a:prstGeom prst="rect">
            <a:avLst/>
          </a:prstGeom>
        </p:spPr>
        <p:txBody>
          <a:bodyPr vert="horz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1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26F3351-A4D1-48CD-81C2-59927C7979D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2" r:id="rId4"/>
    <p:sldLayoutId id="2147483731" r:id="rId5"/>
    <p:sldLayoutId id="2147483736" r:id="rId6"/>
    <p:sldLayoutId id="2147483730" r:id="rId7"/>
    <p:sldLayoutId id="2147483737" r:id="rId8"/>
    <p:sldLayoutId id="2147483738" r:id="rId9"/>
    <p:sldLayoutId id="2147483729" r:id="rId10"/>
    <p:sldLayoutId id="2147483728" r:id="rId11"/>
    <p:sldLayoutId id="2147483727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 cap="small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/>
          </p:cNvSpPr>
          <p:nvPr>
            <p:ph type="title"/>
          </p:nvPr>
        </p:nvSpPr>
        <p:spPr bwMode="auto"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cap="none" smtClean="0"/>
          </a:p>
        </p:txBody>
      </p:sp>
      <p:sp>
        <p:nvSpPr>
          <p:cNvPr id="15362" name="Rectangle 3"/>
          <p:cNvSpPr>
            <a:spLocks noGrp="1"/>
          </p:cNvSpPr>
          <p:nvPr>
            <p:ph type="body" idx="1"/>
          </p:nvPr>
        </p:nvSpPr>
        <p:spPr>
          <a:xfrm>
            <a:off x="457200" y="765175"/>
            <a:ext cx="7467600" cy="5708650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ru-RU" sz="6600" b="1" smtClean="0">
                <a:solidFill>
                  <a:srgbClr val="9933FF"/>
                </a:solidFill>
              </a:rPr>
              <a:t>Урок литературного чтения</a:t>
            </a:r>
            <a:r>
              <a:rPr lang="ru-RU" sz="6600" b="1" smtClean="0"/>
              <a:t>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ru-RU" sz="6600" b="1" smtClean="0">
                <a:solidFill>
                  <a:srgbClr val="009900"/>
                </a:solidFill>
              </a:rPr>
              <a:t>во 2 классе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/>
            <a:r>
              <a:rPr lang="ru-RU" sz="2600" b="1" cap="none" smtClean="0">
                <a:solidFill>
                  <a:srgbClr val="3366FF"/>
                </a:solidFill>
              </a:rPr>
              <a:t>А знаете ли вы, что свою карьеру писателя Артур Гиваргизов начал еще в школе? Ваша версия? Почему?</a:t>
            </a:r>
          </a:p>
        </p:txBody>
      </p:sp>
      <p:sp>
        <p:nvSpPr>
          <p:cNvPr id="50179" name="Rectangle 3"/>
          <p:cNvSpPr>
            <a:spLocks noGrp="1"/>
          </p:cNvSpPr>
          <p:nvPr>
            <p:ph type="body" idx="4294967295"/>
          </p:nvPr>
        </p:nvSpPr>
        <p:spPr>
          <a:xfrm>
            <a:off x="468313" y="1628775"/>
            <a:ext cx="7467600" cy="4873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3200" smtClean="0"/>
              <a:t>Сам он в шутку говорит об этом, ведь именно в школе мы пишем сочинения. Правда, писал автор необычно, описывая совершенно фантастические и вымышленные события, чему была не рада учительница. Но сочинения писать Артуру нравилось, это и положило начало его деятельности.</a:t>
            </a:r>
          </a:p>
          <a:p>
            <a:pPr eaLnBrk="1" hangingPunct="1">
              <a:lnSpc>
                <a:spcPct val="90000"/>
              </a:lnSpc>
            </a:pPr>
            <a:r>
              <a:rPr lang="ru-RU" smtClean="0"/>
              <a:t/>
            </a:r>
            <a:br>
              <a:rPr lang="ru-RU" smtClean="0"/>
            </a:br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/>
      <p:bldP spid="5017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4800" b="1" cap="none" smtClean="0">
                <a:solidFill>
                  <a:srgbClr val="9933FF"/>
                </a:solidFill>
              </a:rPr>
              <a:t>Тема №1</a:t>
            </a:r>
          </a:p>
        </p:txBody>
      </p:sp>
      <p:sp>
        <p:nvSpPr>
          <p:cNvPr id="4505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ru-RU" sz="4800" b="1" smtClean="0">
                <a:solidFill>
                  <a:srgbClr val="009900"/>
                </a:solidFill>
              </a:rPr>
              <a:t>Артур Гиваргизов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ru-RU" sz="4800" b="1" smtClean="0">
                <a:solidFill>
                  <a:srgbClr val="3366FF"/>
                </a:solidFill>
              </a:rPr>
              <a:t>«Мой бедный Шарик»</a:t>
            </a:r>
          </a:p>
          <a:p>
            <a:pPr algn="ctr" eaLnBrk="1" hangingPunct="1"/>
            <a:endParaRPr lang="ru-RU" sz="4800" b="1" smtClean="0">
              <a:solidFill>
                <a:srgbClr val="3366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8" grpId="0"/>
      <p:bldP spid="4505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cap="none" smtClean="0"/>
          </a:p>
        </p:txBody>
      </p:sp>
      <p:sp>
        <p:nvSpPr>
          <p:cNvPr id="26626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6627" name="Picture 5" descr="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620713"/>
            <a:ext cx="7616825" cy="571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611560" y="274638"/>
            <a:ext cx="7313240" cy="850106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4800" b="1" cap="none" dirty="0" smtClean="0">
                <a:solidFill>
                  <a:srgbClr val="3366FF"/>
                </a:solidFill>
              </a:rPr>
              <a:t>????????</a:t>
            </a:r>
          </a:p>
        </p:txBody>
      </p:sp>
      <p:sp>
        <p:nvSpPr>
          <p:cNvPr id="58371" name="Rectangle 3"/>
          <p:cNvSpPr>
            <a:spLocks noGrp="1"/>
          </p:cNvSpPr>
          <p:nvPr>
            <p:ph type="body" idx="4294967295"/>
          </p:nvPr>
        </p:nvSpPr>
        <p:spPr>
          <a:xfrm>
            <a:off x="467544" y="1124744"/>
            <a:ext cx="7457256" cy="5349081"/>
          </a:xfrm>
        </p:spPr>
        <p:txBody>
          <a:bodyPr/>
          <a:lstStyle/>
          <a:p>
            <a:r>
              <a:rPr lang="ru-RU" sz="3600" b="1" dirty="0" smtClean="0">
                <a:solidFill>
                  <a:srgbClr val="009900"/>
                </a:solidFill>
              </a:rPr>
              <a:t>Обсудите в парах и выскажите </a:t>
            </a:r>
            <a:r>
              <a:rPr lang="ru-RU" sz="3600" b="1" dirty="0" smtClean="0">
                <a:solidFill>
                  <a:srgbClr val="009900"/>
                </a:solidFill>
              </a:rPr>
              <a:t>свою точку зрения, почему лучше быть человеком, чем собакой?</a:t>
            </a:r>
          </a:p>
        </p:txBody>
      </p:sp>
      <p:pic>
        <p:nvPicPr>
          <p:cNvPr id="58373" name="Picture 5" descr="clp127229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9113" y="3500438"/>
            <a:ext cx="2857500" cy="2857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0" grpId="0"/>
      <p:bldP spid="5837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4800" b="1" cap="none" smtClean="0">
                <a:solidFill>
                  <a:srgbClr val="9933FF"/>
                </a:solidFill>
              </a:rPr>
              <a:t>Морис Карем</a:t>
            </a:r>
          </a:p>
        </p:txBody>
      </p:sp>
      <p:sp>
        <p:nvSpPr>
          <p:cNvPr id="5734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57349" name="Picture 5" descr="AVT_Maurice-Careme_16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1413" y="1628775"/>
            <a:ext cx="3460750" cy="4943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cap="none" smtClean="0"/>
          </a:p>
        </p:txBody>
      </p:sp>
      <p:sp>
        <p:nvSpPr>
          <p:cNvPr id="3072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ru-RU" sz="6600" b="1" smtClean="0">
                <a:solidFill>
                  <a:srgbClr val="009900"/>
                </a:solidFill>
              </a:rPr>
              <a:t>Придумайте вопросы по биографии писателя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cap="none" smtClean="0"/>
          </a:p>
        </p:txBody>
      </p:sp>
      <p:sp>
        <p:nvSpPr>
          <p:cNvPr id="31746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404813"/>
            <a:ext cx="7467600" cy="6069012"/>
          </a:xfrm>
        </p:spPr>
        <p:txBody>
          <a:bodyPr/>
          <a:lstStyle/>
          <a:p>
            <a:pPr eaLnBrk="1" hangingPunct="1"/>
            <a:r>
              <a:rPr lang="ru-RU" b="1" smtClean="0"/>
              <a:t>Родился 12 мая 1899 года. Отец был художником, а мать продавщицей, в семье было 5 детей. Свои первые стихи написал в 15 лет, вдохновленный своим другом детства. Он никогда не переставал писать. И несмотря на то, что жил он не в самых лучших условиях, его детство было очень счастливым, что и отразилось в его стихотворениях. Стихи Карема подходят и для взрослых, и для детей. В свое время он преподавал сначала в школе в начальных классах, а потом создал свое печатное издание.</a:t>
            </a:r>
          </a:p>
          <a:p>
            <a:pPr eaLnBrk="1" hangingPunct="1"/>
            <a:r>
              <a:rPr lang="ru-RU" b="1" smtClean="0"/>
              <a:t>Мориса Карема признали классиком детской поэзии.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32770" name="Picture 5" descr="BCN_136110102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765175"/>
            <a:ext cx="3730625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7" descr="4276_165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7538" y="836613"/>
            <a:ext cx="3844925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33794" name="Picture 5" descr="0_b08c6_add76406_XX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7900" y="692150"/>
            <a:ext cx="352742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7" descr="065060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765175"/>
            <a:ext cx="4010025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Объект 4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250825" y="549275"/>
            <a:ext cx="8274050" cy="54721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/>
          </p:cNvSpPr>
          <p:nvPr>
            <p:ph type="title"/>
          </p:nvPr>
        </p:nvSpPr>
        <p:spPr bwMode="auto"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cap="none" smtClean="0"/>
          </a:p>
        </p:txBody>
      </p:sp>
      <p:sp>
        <p:nvSpPr>
          <p:cNvPr id="1638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6387" name="Picture 5" descr="im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4800" b="1" cap="none" smtClean="0">
                <a:solidFill>
                  <a:srgbClr val="9933FF"/>
                </a:solidFill>
              </a:rPr>
              <a:t>Тема №2.</a:t>
            </a:r>
          </a:p>
        </p:txBody>
      </p:sp>
      <p:sp>
        <p:nvSpPr>
          <p:cNvPr id="4813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algn="ctr" eaLnBrk="1" hangingPunct="1"/>
            <a:r>
              <a:rPr lang="ru-RU" sz="6000" b="1" smtClean="0">
                <a:solidFill>
                  <a:srgbClr val="009900"/>
                </a:solidFill>
              </a:rPr>
              <a:t>Морис Карем </a:t>
            </a:r>
            <a:r>
              <a:rPr lang="ru-RU" sz="6000" b="1" smtClean="0">
                <a:solidFill>
                  <a:srgbClr val="3366FF"/>
                </a:solidFill>
              </a:rPr>
              <a:t>«Повезло»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0" grpId="0"/>
      <p:bldP spid="4813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7467600" cy="706437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4000" b="1" cap="none" smtClean="0">
                <a:solidFill>
                  <a:srgbClr val="009900"/>
                </a:solidFill>
              </a:rPr>
              <a:t>Сурок</a:t>
            </a:r>
          </a:p>
        </p:txBody>
      </p:sp>
      <p:sp>
        <p:nvSpPr>
          <p:cNvPr id="38914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38915" name="Picture 5" descr="0_a78d5_c0dce655_ori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1196975"/>
            <a:ext cx="7521575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7467600" cy="633412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/>
            <a:r>
              <a:rPr lang="ru-RU" sz="4000" b="1" cap="none" smtClean="0">
                <a:solidFill>
                  <a:srgbClr val="009900"/>
                </a:solidFill>
              </a:rPr>
              <a:t>Жужелица</a:t>
            </a:r>
          </a:p>
        </p:txBody>
      </p:sp>
      <p:sp>
        <p:nvSpPr>
          <p:cNvPr id="39938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39939" name="Picture 5" descr="119465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981075"/>
            <a:ext cx="8572500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7467600" cy="850900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4000" b="1" cap="none" smtClean="0">
                <a:solidFill>
                  <a:srgbClr val="009900"/>
                </a:solidFill>
              </a:rPr>
              <a:t>Змейка</a:t>
            </a:r>
          </a:p>
        </p:txBody>
      </p:sp>
      <p:sp>
        <p:nvSpPr>
          <p:cNvPr id="4096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40963" name="Picture 5" descr="muzhchiny-rozhdennye-v-god-zmei-otlichayutsya-umeniem-izbegat-problem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1341438"/>
            <a:ext cx="85725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7467600" cy="850900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4800" b="1" cap="none" smtClean="0">
                <a:solidFill>
                  <a:srgbClr val="009900"/>
                </a:solidFill>
              </a:rPr>
              <a:t>Белка</a:t>
            </a:r>
          </a:p>
        </p:txBody>
      </p:sp>
      <p:sp>
        <p:nvSpPr>
          <p:cNvPr id="41986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41987" name="Picture 5" descr="%D0%91%D0%B5%D0%BB%D0%BA%D0%B8-%D0%B2-%D0%93%D0%B5%D0%BB%D0%B5%D0%BD%D0%B4%D0%B6%D0%B8%D0%BA%D0%B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450" y="1125538"/>
            <a:ext cx="7304088" cy="543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7467600" cy="633412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/>
            <a:r>
              <a:rPr lang="ru-RU" sz="4400" b="1" cap="none" smtClean="0">
                <a:solidFill>
                  <a:srgbClr val="009900"/>
                </a:solidFill>
              </a:rPr>
              <a:t>Снегирь</a:t>
            </a:r>
          </a:p>
        </p:txBody>
      </p:sp>
      <p:sp>
        <p:nvSpPr>
          <p:cNvPr id="43010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43011" name="Picture 5" descr="0_67bcc_b9ce2869_XX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1196975"/>
            <a:ext cx="8027988" cy="535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7467600" cy="706437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4000" b="1" cap="none" smtClean="0">
                <a:solidFill>
                  <a:srgbClr val="009900"/>
                </a:solidFill>
              </a:rPr>
              <a:t>Уклейка</a:t>
            </a:r>
          </a:p>
        </p:txBody>
      </p:sp>
      <p:sp>
        <p:nvSpPr>
          <p:cNvPr id="44034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44035" name="Picture 5" descr="ukleika_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450" y="1341438"/>
            <a:ext cx="689133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endParaRPr lang="ru-RU" cap="none" smtClean="0"/>
          </a:p>
        </p:txBody>
      </p:sp>
      <p:sp>
        <p:nvSpPr>
          <p:cNvPr id="53251" name="Rectangle 3"/>
          <p:cNvSpPr>
            <a:spLocks noGrp="1"/>
          </p:cNvSpPr>
          <p:nvPr>
            <p:ph type="body" idx="4294967295"/>
          </p:nvPr>
        </p:nvSpPr>
        <p:spPr>
          <a:xfrm>
            <a:off x="395288" y="404813"/>
            <a:ext cx="7467600" cy="4873625"/>
          </a:xfrm>
        </p:spPr>
        <p:txBody>
          <a:bodyPr/>
          <a:lstStyle/>
          <a:p>
            <a:r>
              <a:rPr lang="ru-RU" dirty="0"/>
              <a:t>Чему же радуется мальчик? Что, по его мнению, отличает его от сурка, змейки и других животных?</a:t>
            </a:r>
          </a:p>
          <a:p>
            <a:r>
              <a:rPr lang="ru-RU" dirty="0"/>
              <a:t>- Вы когда-нибудь сравнивали себя с животными или растениями, которые вас окружают? С какими? Кем бы вы хотели быть, если бы могли выбрать и почему?</a:t>
            </a:r>
          </a:p>
          <a:p>
            <a:pPr algn="ctr"/>
            <a:endParaRPr lang="ru-RU" b="1" dirty="0" smtClean="0">
              <a:solidFill>
                <a:srgbClr val="9933FF"/>
              </a:solidFill>
            </a:endParaRPr>
          </a:p>
        </p:txBody>
      </p:sp>
      <p:pic>
        <p:nvPicPr>
          <p:cNvPr id="53253" name="Picture 5" descr="1sdfm45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3808" y="3645024"/>
            <a:ext cx="3606502" cy="289632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230137" y="422108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468313" y="260350"/>
            <a:ext cx="8002587" cy="2433638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4800" b="1" cap="none" smtClean="0">
                <a:solidFill>
                  <a:srgbClr val="9933FF"/>
                </a:solidFill>
              </a:rPr>
              <a:t>Мальчишки,</a:t>
            </a:r>
            <a:r>
              <a:rPr lang="ru-RU" sz="4800" b="1" cap="none" smtClean="0">
                <a:solidFill>
                  <a:srgbClr val="009900"/>
                </a:solidFill>
              </a:rPr>
              <a:t> докажите, что мальчиками быть лучше!</a:t>
            </a:r>
          </a:p>
        </p:txBody>
      </p:sp>
      <p:sp>
        <p:nvSpPr>
          <p:cNvPr id="6758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67589" name="Picture 5" descr="90022de0bcc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0338" y="2914650"/>
            <a:ext cx="3113087" cy="3943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7859713" cy="1143000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4000" b="1" cap="none" smtClean="0">
                <a:solidFill>
                  <a:srgbClr val="9933FF"/>
                </a:solidFill>
              </a:rPr>
              <a:t>Девчонки</a:t>
            </a:r>
            <a:r>
              <a:rPr lang="ru-RU" sz="4000" b="1" cap="none" smtClean="0">
                <a:solidFill>
                  <a:srgbClr val="009900"/>
                </a:solidFill>
              </a:rPr>
              <a:t>, докажите, что девочками быть лучше!</a:t>
            </a:r>
          </a:p>
        </p:txBody>
      </p:sp>
      <p:sp>
        <p:nvSpPr>
          <p:cNvPr id="6656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66565" name="Picture 5" descr="4117485110a8f0e1dfcb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9113" y="1916113"/>
            <a:ext cx="2740025" cy="4283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/>
          </p:nvPr>
        </p:nvSpPr>
        <p:spPr bwMode="auto"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4400" b="1" cap="none" smtClean="0">
                <a:solidFill>
                  <a:srgbClr val="9933FF"/>
                </a:solidFill>
              </a:rPr>
              <a:t>Глава №1</a:t>
            </a:r>
          </a:p>
        </p:txBody>
      </p:sp>
      <p:sp>
        <p:nvSpPr>
          <p:cNvPr id="3481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/>
            <a:r>
              <a:rPr lang="ru-RU" sz="8000" b="1" smtClean="0">
                <a:solidFill>
                  <a:srgbClr val="009900"/>
                </a:solidFill>
              </a:rPr>
              <a:t>Точка зрения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3481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cap="none" smtClean="0"/>
          </a:p>
        </p:txBody>
      </p:sp>
      <p:sp>
        <p:nvSpPr>
          <p:cNvPr id="4608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46083" name="Picture 5" descr="img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333375"/>
            <a:ext cx="8388350" cy="629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/>
          </p:cNvSpPr>
          <p:nvPr>
            <p:ph type="title"/>
          </p:nvPr>
        </p:nvSpPr>
        <p:spPr bwMode="auto"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cap="none" smtClean="0"/>
          </a:p>
        </p:txBody>
      </p:sp>
      <p:sp>
        <p:nvSpPr>
          <p:cNvPr id="1945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9459" name="Picture 5" descr="img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/>
          </p:cNvSpPr>
          <p:nvPr>
            <p:ph type="title"/>
          </p:nvPr>
        </p:nvSpPr>
        <p:spPr bwMode="auto"/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/>
            <a:r>
              <a:rPr lang="ru-RU" sz="4000" b="1" cap="none" smtClean="0">
                <a:solidFill>
                  <a:srgbClr val="009900"/>
                </a:solidFill>
              </a:rPr>
              <a:t>Проверка домашнего задания</a:t>
            </a:r>
          </a:p>
        </p:txBody>
      </p:sp>
      <p:sp>
        <p:nvSpPr>
          <p:cNvPr id="2048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ru-RU" sz="8000" b="1" smtClean="0">
                <a:solidFill>
                  <a:srgbClr val="9933FF"/>
                </a:solidFill>
              </a:rPr>
              <a:t>«Кто я?»</a:t>
            </a:r>
          </a:p>
        </p:txBody>
      </p:sp>
      <p:pic>
        <p:nvPicPr>
          <p:cNvPr id="20483" name="Picture 5" descr="79777724_large_Malchik_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4438" y="2997200"/>
            <a:ext cx="3492500" cy="349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2" descr="D:\Практика\Преддипломная практика\Конспекты\Мои\Литературное чтение\Картинки\827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6463" y="188913"/>
            <a:ext cx="3819525" cy="364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0" name="Picture 3" descr="D:\Практика\Преддипломная практика\Конспекты\Мои\Литературное чтение\Картинки\14949-4-f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2924175"/>
            <a:ext cx="4429125" cy="368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Rectangle 7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sz="4800" b="1" cap="none" smtClean="0">
                <a:solidFill>
                  <a:srgbClr val="9933FF"/>
                </a:solidFill>
              </a:rPr>
              <a:t>Контраст</a:t>
            </a:r>
          </a:p>
        </p:txBody>
      </p:sp>
      <p:sp>
        <p:nvSpPr>
          <p:cNvPr id="22532" name="Rectangle 8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7467600" cy="633412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3200" b="1" cap="none" smtClean="0">
                <a:solidFill>
                  <a:srgbClr val="9933FF"/>
                </a:solidFill>
              </a:rPr>
              <a:t>АРТУР ГИВАРГИЗОВ</a:t>
            </a:r>
          </a:p>
        </p:txBody>
      </p:sp>
      <p:sp>
        <p:nvSpPr>
          <p:cNvPr id="5427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54277" name="Picture 5" descr="5ecd5f4246aa8647746aac48596d56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6013" y="1268413"/>
            <a:ext cx="6905625" cy="46021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endParaRPr lang="ru-RU" cap="none" smtClean="0"/>
          </a:p>
        </p:txBody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55301" name="Picture 5" descr="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836613"/>
            <a:ext cx="3702050" cy="4751387"/>
          </a:xfrm>
          <a:prstGeom prst="rect">
            <a:avLst/>
          </a:prstGeom>
          <a:noFill/>
        </p:spPr>
      </p:pic>
      <p:pic>
        <p:nvPicPr>
          <p:cNvPr id="55303" name="Picture 7" descr="i1896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463" y="549275"/>
            <a:ext cx="3906837" cy="54022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endParaRPr lang="ru-RU" cap="none" smtClean="0"/>
          </a:p>
        </p:txBody>
      </p:sp>
      <p:sp>
        <p:nvSpPr>
          <p:cNvPr id="5632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56325" name="Picture 5" descr="i32778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333375"/>
            <a:ext cx="4308475" cy="5626100"/>
          </a:xfrm>
          <a:prstGeom prst="rect">
            <a:avLst/>
          </a:prstGeom>
          <a:noFill/>
        </p:spPr>
      </p:pic>
      <p:pic>
        <p:nvPicPr>
          <p:cNvPr id="56327" name="Picture 7" descr="i?id=23e043287b57ac5bc903994659a3c0b9&amp;n=33&amp;h=215&amp;w=2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2725" y="981075"/>
            <a:ext cx="2881313" cy="41767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Эркер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Эрке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Эркер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95</TotalTime>
  <Words>312</Words>
  <Application>Microsoft Office PowerPoint</Application>
  <PresentationFormat>Экран (4:3)</PresentationFormat>
  <Paragraphs>32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Arial</vt:lpstr>
      <vt:lpstr>Calibri</vt:lpstr>
      <vt:lpstr>Century Schoolbook</vt:lpstr>
      <vt:lpstr>Wingdings</vt:lpstr>
      <vt:lpstr>Wingdings 2</vt:lpstr>
      <vt:lpstr>Эркер</vt:lpstr>
      <vt:lpstr>Презентация PowerPoint</vt:lpstr>
      <vt:lpstr>Презентация PowerPoint</vt:lpstr>
      <vt:lpstr>Глава №1</vt:lpstr>
      <vt:lpstr>Презентация PowerPoint</vt:lpstr>
      <vt:lpstr>Проверка домашнего задания</vt:lpstr>
      <vt:lpstr>Контраст</vt:lpstr>
      <vt:lpstr>АРТУР ГИВАРГИЗОВ</vt:lpstr>
      <vt:lpstr>Презентация PowerPoint</vt:lpstr>
      <vt:lpstr>Презентация PowerPoint</vt:lpstr>
      <vt:lpstr>А знаете ли вы, что свою карьеру писателя Артур Гиваргизов начал еще в школе? Ваша версия? Почему?</vt:lpstr>
      <vt:lpstr>Тема №1</vt:lpstr>
      <vt:lpstr>Презентация PowerPoint</vt:lpstr>
      <vt:lpstr>????????</vt:lpstr>
      <vt:lpstr>Морис Карем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Тема №2.</vt:lpstr>
      <vt:lpstr>Сурок</vt:lpstr>
      <vt:lpstr>Жужелица</vt:lpstr>
      <vt:lpstr>Змейка</vt:lpstr>
      <vt:lpstr>Белка</vt:lpstr>
      <vt:lpstr>Снегирь</vt:lpstr>
      <vt:lpstr>Уклейка</vt:lpstr>
      <vt:lpstr>Презентация PowerPoint</vt:lpstr>
      <vt:lpstr>Мальчишки, докажите, что мальчиками быть лучше!</vt:lpstr>
      <vt:lpstr>Девчонки, докажите, что девочками быть лучше!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Elesha</dc:creator>
  <cp:lastModifiedBy>ПК</cp:lastModifiedBy>
  <cp:revision>10</cp:revision>
  <dcterms:created xsi:type="dcterms:W3CDTF">2015-02-08T18:49:08Z</dcterms:created>
  <dcterms:modified xsi:type="dcterms:W3CDTF">2018-02-15T10:32:59Z</dcterms:modified>
</cp:coreProperties>
</file>